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0" r:id="rId4"/>
    <p:sldId id="271" r:id="rId5"/>
    <p:sldId id="262" r:id="rId6"/>
    <p:sldId id="265" r:id="rId7"/>
    <p:sldId id="266" r:id="rId8"/>
    <p:sldId id="268" r:id="rId9"/>
    <p:sldId id="274" r:id="rId10"/>
    <p:sldId id="278" r:id="rId11"/>
    <p:sldId id="276" r:id="rId12"/>
    <p:sldId id="280" r:id="rId13"/>
    <p:sldId id="279" r:id="rId14"/>
    <p:sldId id="281" r:id="rId15"/>
    <p:sldId id="292" r:id="rId16"/>
    <p:sldId id="277" r:id="rId17"/>
    <p:sldId id="282" r:id="rId18"/>
    <p:sldId id="283" r:id="rId19"/>
    <p:sldId id="286" r:id="rId20"/>
    <p:sldId id="285" r:id="rId21"/>
    <p:sldId id="284" r:id="rId22"/>
    <p:sldId id="290" r:id="rId23"/>
    <p:sldId id="27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738"/>
    <a:srgbClr val="F3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valtimer.com/timers/8274201-work-with-your-team-timer" TargetMode="External"/><Relationship Id="rId5" Type="http://schemas.openxmlformats.org/officeDocument/2006/relationships/hyperlink" Target="https://www.youtube.com/watch?v=Y-AYC3_DbpY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ya.com/random_name_picker.htm" TargetMode="External"/><Relationship Id="rId2" Type="http://schemas.openxmlformats.org/officeDocument/2006/relationships/hyperlink" Target="https://www.classtool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google.co.uk/search?safe=strict&amp;ei=8fVvXM6tAZqr1fAPnreMkAU&amp;q=timer&amp;oq=timer&amp;gs_l=psy-ab.3..35i39j0i67l6j0l3.938850.939656..939995...0.0..0.179.699.1j4....2..0....1..gws-wiz.......0i71j0i131.4tCvkHBK3Do" TargetMode="External"/><Relationship Id="rId4" Type="http://schemas.openxmlformats.org/officeDocument/2006/relationships/hyperlink" Target="https://www.online-stopwatch.com/countdown-time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log.synap.ac/10-surprising-facts-about-your-memory/#.XG8E-KL7TI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470025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Arial Rounded MT Bold" panose="020F0704030504030204" pitchFamily="34" charset="0"/>
              </a:rPr>
              <a:t>Mixed-skills Teaching Activities </a:t>
            </a:r>
            <a:r>
              <a:rPr lang="en-GB" sz="6000" dirty="0">
                <a:latin typeface="Arial Rounded MT Bold" panose="020F0704030504030204" pitchFamily="34" charset="0"/>
              </a:rPr>
              <a:t>in</a:t>
            </a:r>
            <a:br>
              <a:rPr lang="en-GB" sz="6000" dirty="0">
                <a:latin typeface="Arial Rounded MT Bold" panose="020F0704030504030204" pitchFamily="34" charset="0"/>
              </a:rPr>
            </a:br>
            <a:r>
              <a:rPr lang="en-GB" sz="6000" dirty="0">
                <a:latin typeface="Arial Rounded MT Bold" panose="020F0704030504030204" pitchFamily="34" charset="0"/>
              </a:rPr>
              <a:t>Primary and Secondary </a:t>
            </a:r>
            <a:r>
              <a:rPr lang="en-GB" sz="6000" dirty="0" smtClean="0">
                <a:latin typeface="Arial Rounded MT Bold" panose="020F0704030504030204" pitchFamily="34" charset="0"/>
              </a:rPr>
              <a:t>Schools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zh-CN" altLang="en-US" sz="5400" dirty="0" smtClean="0">
                <a:solidFill>
                  <a:schemeClr val="bg1">
                    <a:lumMod val="6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寇优</a:t>
            </a:r>
            <a:endParaRPr lang="en-US" altLang="zh-CN" sz="5400" dirty="0" smtClean="0">
              <a:solidFill>
                <a:schemeClr val="bg1">
                  <a:lumMod val="6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4800" dirty="0" smtClean="0">
                <a:solidFill>
                  <a:schemeClr val="bg1">
                    <a:lumMod val="65000"/>
                  </a:schemeClr>
                </a:solidFill>
              </a:rPr>
              <a:t>youkou@rosendale.cc</a:t>
            </a:r>
            <a:endParaRPr lang="en-GB" sz="4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3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562475"/>
            <a:ext cx="65055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Find a partner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429000"/>
            <a:ext cx="1676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1524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124200" y="1676400"/>
            <a:ext cx="2286000" cy="990600"/>
          </a:xfrm>
          <a:prstGeom prst="wedgeEllipseCallout">
            <a:avLst>
              <a:gd name="adj1" fmla="val -51178"/>
              <a:gd name="adj2" fmla="val 95922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Callout 8"/>
          <p:cNvSpPr/>
          <p:nvPr/>
        </p:nvSpPr>
        <p:spPr>
          <a:xfrm>
            <a:off x="4038600" y="2667000"/>
            <a:ext cx="2286000" cy="990600"/>
          </a:xfrm>
          <a:prstGeom prst="wedgeEllipseCallout">
            <a:avLst>
              <a:gd name="adj1" fmla="val 35719"/>
              <a:gd name="adj2" fmla="val 9273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/>
          <p:cNvSpPr/>
          <p:nvPr/>
        </p:nvSpPr>
        <p:spPr>
          <a:xfrm>
            <a:off x="3657600" y="4914900"/>
            <a:ext cx="609600" cy="68580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allelogram 10"/>
          <p:cNvSpPr/>
          <p:nvPr/>
        </p:nvSpPr>
        <p:spPr>
          <a:xfrm flipH="1">
            <a:off x="5181600" y="4914900"/>
            <a:ext cx="685800" cy="685800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rved Up Arrow 11"/>
          <p:cNvSpPr/>
          <p:nvPr/>
        </p:nvSpPr>
        <p:spPr>
          <a:xfrm flipV="1">
            <a:off x="3962400" y="4100840"/>
            <a:ext cx="1600200" cy="6477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0800000" flipV="1">
            <a:off x="3802117" y="5676900"/>
            <a:ext cx="1646183" cy="6477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60 seco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59" y="1106982"/>
            <a:ext cx="2026647" cy="12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Work with your team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2" y="2420114"/>
            <a:ext cx="4421433" cy="32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Up Arrow 6"/>
          <p:cNvSpPr/>
          <p:nvPr/>
        </p:nvSpPr>
        <p:spPr>
          <a:xfrm rot="18264354" flipV="1">
            <a:off x="-78985" y="2384546"/>
            <a:ext cx="1434780" cy="6477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flipV="1">
            <a:off x="1598621" y="1756826"/>
            <a:ext cx="1568930" cy="4358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2196896" flipV="1">
            <a:off x="3345062" y="2324261"/>
            <a:ext cx="1285113" cy="4358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0800000" flipV="1">
            <a:off x="1772963" y="4521577"/>
            <a:ext cx="1568930" cy="4358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57800" y="1333501"/>
            <a:ext cx="3886200" cy="52196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dirty="0" smtClean="0">
                <a:latin typeface="Arial Rounded MT Bold" panose="020F0704030504030204" pitchFamily="34" charset="0"/>
              </a:rPr>
              <a:t>What skills can you </a:t>
            </a:r>
            <a:r>
              <a:rPr lang="en-US" dirty="0" err="1" smtClean="0">
                <a:latin typeface="Arial Rounded MT Bold" panose="020F0704030504030204" pitchFamily="34" charset="0"/>
              </a:rPr>
              <a:t>practise</a:t>
            </a:r>
            <a:r>
              <a:rPr lang="en-US" dirty="0" smtClean="0">
                <a:latin typeface="Arial Rounded MT Bold" panose="020F0704030504030204" pitchFamily="34" charset="0"/>
              </a:rPr>
              <a:t> with these  activities?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Rounded MT Bold" panose="020F0704030504030204" pitchFamily="34" charset="0"/>
              </a:rPr>
              <a:t>What topic/content can you use with these  activities?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 Rounded MT Bold" panose="020F0704030504030204" pitchFamily="34" charset="0"/>
              </a:rPr>
              <a:t>When can you use them?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97086" y="5562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www.youtube.com/watch?v=Y-AYC3_DbpY</a:t>
            </a:r>
            <a:endParaRPr lang="en-GB" dirty="0" smtClean="0"/>
          </a:p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www.intervaltimer.com/timers/8274201-work-with-your-team-timer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598621" y="457200"/>
            <a:ext cx="6097579" cy="87630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5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ake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5269"/>
            <a:ext cx="4789433" cy="47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Work with your team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2" y="2420114"/>
            <a:ext cx="4421433" cy="32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Up Arrow 6"/>
          <p:cNvSpPr/>
          <p:nvPr/>
        </p:nvSpPr>
        <p:spPr>
          <a:xfrm rot="18264354" flipV="1">
            <a:off x="-78985" y="2384546"/>
            <a:ext cx="1434780" cy="6477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flipV="1">
            <a:off x="1598621" y="1756826"/>
            <a:ext cx="1568930" cy="4358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2196896" flipV="1">
            <a:off x="3345062" y="2324261"/>
            <a:ext cx="1285113" cy="4358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0800000" flipV="1">
            <a:off x="1772963" y="4521577"/>
            <a:ext cx="1568930" cy="43582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53000" y="1524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 smtClean="0">
                <a:latin typeface="Arial Rounded MT Bold" panose="020F0704030504030204" pitchFamily="34" charset="0"/>
              </a:rPr>
              <a:t>Please continue to write a paragraph on the sheet.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dirty="0" smtClean="0">
                <a:latin typeface="KaiTi" panose="02010609060101010101" pitchFamily="49" charset="-122"/>
                <a:ea typeface="KaiTi" panose="02010609060101010101" pitchFamily="49" charset="-122"/>
              </a:rPr>
              <a:t>星期日的早晨，我睁开眼睛看到</a:t>
            </a:r>
            <a:r>
              <a:rPr lang="en-US" altLang="zh-CN" dirty="0" smtClean="0"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33513"/>
            <a:ext cx="3914775" cy="110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 Rounded MT Bold" panose="020F0704030504030204" pitchFamily="34" charset="0"/>
              </a:rPr>
              <a:t>Please pick up one activity on your table and think about: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863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What skill(s) does this activity do?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What topic can you use with this activity?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When and </a:t>
            </a:r>
            <a:r>
              <a:rPr lang="en-US" dirty="0" smtClean="0">
                <a:latin typeface="Arial Rounded MT Bold" panose="020F0704030504030204" pitchFamily="34" charset="0"/>
              </a:rPr>
              <a:t>How can you use this activity?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How to make this activity a better version?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Please give an instruction of this activity.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98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ake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5269"/>
            <a:ext cx="4789433" cy="47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Behaviour</a:t>
            </a:r>
            <a:r>
              <a:rPr lang="en-GB" sz="5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/>
            </a:r>
            <a:br>
              <a:rPr lang="en-GB" sz="5400" dirty="0">
                <a:solidFill>
                  <a:srgbClr val="00B0F0"/>
                </a:solidFill>
                <a:latin typeface="Arial Rounded MT Bold" panose="020F0704030504030204" pitchFamily="34" charset="0"/>
              </a:rPr>
            </a:br>
            <a:endParaRPr lang="en-GB" sz="54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95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54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What you do speaks so </a:t>
            </a:r>
            <a:r>
              <a:rPr lang="en-GB" sz="5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loud that I can’t hear what you say</a:t>
            </a:r>
            <a:r>
              <a:rPr lang="en-GB" sz="54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54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     </a:t>
            </a:r>
            <a:r>
              <a:rPr lang="en-GB" sz="5400" i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--Ralph Waldo Emerson</a:t>
            </a:r>
            <a:r>
              <a:rPr lang="en-GB" sz="5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/>
            </a:r>
            <a:br>
              <a:rPr lang="en-GB" sz="5400" dirty="0">
                <a:solidFill>
                  <a:srgbClr val="00B0F0"/>
                </a:solidFill>
                <a:latin typeface="Arial Rounded MT Bold" panose="020F0704030504030204" pitchFamily="34" charset="0"/>
              </a:rPr>
            </a:br>
            <a:endParaRPr lang="en-GB" sz="54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58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287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What </a:t>
            </a:r>
            <a:r>
              <a:rPr lang="en-US" dirty="0" err="1" smtClean="0">
                <a:latin typeface="Arial Rounded MT Bold" panose="020F0704030504030204" pitchFamily="34" charset="0"/>
              </a:rPr>
              <a:t>bahaviour</a:t>
            </a:r>
            <a:r>
              <a:rPr lang="en-US" dirty="0" smtClean="0">
                <a:latin typeface="Arial Rounded MT Bold" panose="020F0704030504030204" pitchFamily="34" charset="0"/>
              </a:rPr>
              <a:t> problems did you have?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Why do the students misbehave?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How to deal with the </a:t>
            </a:r>
            <a:r>
              <a:rPr lang="en-US" dirty="0" err="1" smtClean="0">
                <a:latin typeface="Arial Rounded MT Bold" panose="020F0704030504030204" pitchFamily="34" charset="0"/>
              </a:rPr>
              <a:t>misbehaviour</a:t>
            </a:r>
            <a:r>
              <a:rPr lang="en-US" dirty="0" smtClean="0">
                <a:latin typeface="Arial Rounded MT Bold" panose="020F0704030504030204" pitchFamily="34" charset="0"/>
              </a:rPr>
              <a:t>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95852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52117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CN" dirty="0" smtClean="0">
                <a:latin typeface="Arial Rounded MT Bold" panose="020F0704030504030204" pitchFamily="34" charset="0"/>
              </a:rPr>
              <a:t>7 positions: Attention Seeking, Avoiding Failure, Angry, Control Seeking, Energetic, Bored, Uninformed </a:t>
            </a:r>
          </a:p>
          <a:p>
            <a:pPr marL="0" indent="0" algn="r">
              <a:buNone/>
            </a:pPr>
            <a:r>
              <a:rPr lang="en-US" altLang="zh-CN" sz="1400" i="1" dirty="0" smtClean="0">
                <a:latin typeface="Arial Rounded MT Bold" panose="020F0704030504030204" pitchFamily="34" charset="0"/>
              </a:rPr>
              <a:t>Source: Win </a:t>
            </a:r>
            <a:r>
              <a:rPr lang="en-US" altLang="zh-CN" sz="1400" i="1" dirty="0" err="1" smtClean="0">
                <a:latin typeface="Arial Rounded MT Bold" panose="020F0704030504030204" pitchFamily="34" charset="0"/>
              </a:rPr>
              <a:t>Win</a:t>
            </a:r>
            <a:r>
              <a:rPr lang="en-US" altLang="zh-CN" sz="1400" i="1" dirty="0" smtClean="0">
                <a:latin typeface="Arial Rounded MT Bold" panose="020F0704030504030204" pitchFamily="34" charset="0"/>
              </a:rPr>
              <a:t> </a:t>
            </a:r>
            <a:r>
              <a:rPr lang="en-US" altLang="zh-CN" sz="1400" i="1" dirty="0" err="1" smtClean="0">
                <a:latin typeface="Arial Rounded MT Bold" panose="020F0704030504030204" pitchFamily="34" charset="0"/>
              </a:rPr>
              <a:t>Descipline</a:t>
            </a:r>
            <a:r>
              <a:rPr lang="en-US" altLang="zh-CN" sz="1400" i="1" dirty="0" smtClean="0">
                <a:latin typeface="Arial Rounded MT Bold" panose="020F0704030504030204" pitchFamily="34" charset="0"/>
              </a:rPr>
              <a:t>, S Kagan, P Kyle, S Scott, Kagan Publishing, 2004</a:t>
            </a:r>
          </a:p>
          <a:p>
            <a:pPr marL="0" indent="0" algn="r">
              <a:buNone/>
            </a:pPr>
            <a:endParaRPr lang="en-US" altLang="zh-CN" sz="1400" i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altLang="zh-CN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Image result for win win 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99456"/>
            <a:ext cx="2133600" cy="276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40810"/>
            <a:ext cx="2638803" cy="18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514600" y="1295400"/>
            <a:ext cx="36088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3310" y="1295400"/>
            <a:ext cx="16276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" y="2057400"/>
            <a:ext cx="1447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0137" y="2057400"/>
            <a:ext cx="19018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391636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 good teacher isn't someone who gives the answers out to their kids but is understanding of needs and challenges and gives tools to help other people succeed.</a:t>
            </a:r>
            <a:br>
              <a:rPr lang="en-GB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5562600"/>
            <a:ext cx="4227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--Justin </a:t>
            </a:r>
            <a:r>
              <a:rPr lang="en-GB" sz="40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Trudeau</a:t>
            </a:r>
          </a:p>
        </p:txBody>
      </p:sp>
      <p:pic>
        <p:nvPicPr>
          <p:cNvPr id="1026" name="Picture 2" descr="Image result for bubble sh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599"/>
            <a:ext cx="17526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ubble sh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0999"/>
            <a:ext cx="1524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ubble sha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971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08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Image result for win win disci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0" y="695813"/>
            <a:ext cx="3914440" cy="506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65" y="666910"/>
            <a:ext cx="3537335" cy="509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8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images-na.ssl-images-amazon.com/images/I/51EdoRRJw2L._SX331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7506"/>
            <a:ext cx="3657600" cy="54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-na.ssl-images-amazon.com/images/I/51KugqET8SL._SX399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83" y="747506"/>
            <a:ext cx="4411717" cy="55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28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Work with your team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Please write down what your school does </a:t>
            </a:r>
            <a:r>
              <a:rPr lang="en-US" smtClean="0">
                <a:latin typeface="Arial Rounded MT Bold" panose="020F0704030504030204" pitchFamily="34" charset="0"/>
              </a:rPr>
              <a:t>well and </a:t>
            </a:r>
            <a:r>
              <a:rPr lang="en-US" dirty="0" smtClean="0">
                <a:latin typeface="Arial Rounded MT Bold" panose="020F0704030504030204" pitchFamily="34" charset="0"/>
              </a:rPr>
              <a:t>what help you need from </a:t>
            </a:r>
            <a:r>
              <a:rPr lang="en-US" smtClean="0">
                <a:latin typeface="Arial Rounded MT Bold" panose="020F0704030504030204" pitchFamily="34" charset="0"/>
              </a:rPr>
              <a:t>your school </a:t>
            </a:r>
            <a:r>
              <a:rPr lang="en-US">
                <a:latin typeface="Arial Rounded MT Bold" panose="020F0704030504030204" pitchFamily="34" charset="0"/>
              </a:rPr>
              <a:t>on the </a:t>
            </a:r>
            <a:r>
              <a:rPr lang="en-US" smtClean="0">
                <a:latin typeface="Arial Rounded MT Bold" panose="020F0704030504030204" pitchFamily="34" charset="0"/>
              </a:rPr>
              <a:t>post-it.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44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hlinkClick r:id="rId2"/>
              </a:rPr>
              <a:t>https://www.classtools.net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US" dirty="0" smtClean="0"/>
              <a:t>Name selector: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www.abcya.com/random_name_picker.htm</a:t>
            </a:r>
            <a:endParaRPr lang="en-GB" dirty="0" smtClean="0"/>
          </a:p>
          <a:p>
            <a:r>
              <a:rPr lang="en-US" dirty="0" smtClean="0"/>
              <a:t>Number selector, </a:t>
            </a:r>
            <a:r>
              <a:rPr lang="en-US" dirty="0" err="1" smtClean="0"/>
              <a:t>Colour</a:t>
            </a:r>
            <a:r>
              <a:rPr lang="en-US" dirty="0" smtClean="0"/>
              <a:t> selector, Timer</a:t>
            </a:r>
          </a:p>
          <a:p>
            <a:r>
              <a:rPr lang="en-GB" dirty="0">
                <a:hlinkClick r:id="rId4"/>
              </a:rPr>
              <a:t>https://www.online-stopwatch.com/countdown-timer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https://www.google.co.uk/</a:t>
            </a:r>
            <a:r>
              <a:rPr lang="en-GB" dirty="0" err="1">
                <a:hlinkClick r:id="rId5"/>
              </a:rPr>
              <a:t>search?safe</a:t>
            </a:r>
            <a:r>
              <a:rPr lang="en-GB" dirty="0">
                <a:hlinkClick r:id="rId5"/>
              </a:rPr>
              <a:t>=</a:t>
            </a:r>
            <a:r>
              <a:rPr lang="en-GB" dirty="0" err="1">
                <a:hlinkClick r:id="rId5"/>
              </a:rPr>
              <a:t>strict&amp;ei</a:t>
            </a:r>
            <a:r>
              <a:rPr lang="en-GB" dirty="0">
                <a:hlinkClick r:id="rId5"/>
              </a:rPr>
              <a:t>=8fVvXM6tAZqr1fAPnreMkAU&amp;q=</a:t>
            </a:r>
            <a:r>
              <a:rPr lang="en-GB" dirty="0" err="1">
                <a:hlinkClick r:id="rId5"/>
              </a:rPr>
              <a:t>timer&amp;oq</a:t>
            </a:r>
            <a:r>
              <a:rPr lang="en-GB" dirty="0">
                <a:hlinkClick r:id="rId5"/>
              </a:rPr>
              <a:t>=</a:t>
            </a:r>
            <a:r>
              <a:rPr lang="en-GB" dirty="0" err="1">
                <a:hlinkClick r:id="rId5"/>
              </a:rPr>
              <a:t>timer&amp;gs_l</a:t>
            </a:r>
            <a:r>
              <a:rPr lang="en-GB" dirty="0">
                <a:hlinkClick r:id="rId5"/>
              </a:rPr>
              <a:t>=psy-ab.3..35i39j0i67l6j0l3.938850.939656..939995...0.0..0.179.699.1j4....2..0....1..gws-wiz.......</a:t>
            </a:r>
            <a:r>
              <a:rPr lang="en-GB" dirty="0" smtClean="0">
                <a:hlinkClick r:id="rId5"/>
              </a:rPr>
              <a:t>0i71j0i131.4tCvkHBK3Do</a:t>
            </a:r>
            <a:endParaRPr lang="en-GB" dirty="0" smtClean="0"/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73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470025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Arial Rounded MT Bold" panose="020F0704030504030204" pitchFamily="34" charset="0"/>
              </a:rPr>
              <a:t>Mixed-skills Teaching Activities </a:t>
            </a:r>
            <a:r>
              <a:rPr lang="en-GB" sz="6000" dirty="0">
                <a:latin typeface="Arial Rounded MT Bold" panose="020F0704030504030204" pitchFamily="34" charset="0"/>
              </a:rPr>
              <a:t>in</a:t>
            </a:r>
            <a:br>
              <a:rPr lang="en-GB" sz="6000" dirty="0">
                <a:latin typeface="Arial Rounded MT Bold" panose="020F0704030504030204" pitchFamily="34" charset="0"/>
              </a:rPr>
            </a:br>
            <a:r>
              <a:rPr lang="en-GB" sz="6000" dirty="0">
                <a:latin typeface="Arial Rounded MT Bold" panose="020F0704030504030204" pitchFamily="34" charset="0"/>
              </a:rPr>
              <a:t>Primary and Secondary </a:t>
            </a:r>
            <a:r>
              <a:rPr lang="en-GB" sz="6000" dirty="0" smtClean="0">
                <a:latin typeface="Arial Rounded MT Bold" panose="020F0704030504030204" pitchFamily="34" charset="0"/>
              </a:rPr>
              <a:t>Schools</a:t>
            </a:r>
            <a:endParaRPr lang="en-GB" sz="6000" dirty="0">
              <a:latin typeface="Arial Rounded MT Bold" panose="020F07040305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zh-CN" altLang="en-US" sz="5400" dirty="0" smtClean="0">
                <a:solidFill>
                  <a:schemeClr val="bg1">
                    <a:lumMod val="6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寇优</a:t>
            </a:r>
            <a:endParaRPr lang="en-US" altLang="zh-CN" sz="5400" dirty="0" smtClean="0">
              <a:solidFill>
                <a:schemeClr val="bg1">
                  <a:lumMod val="6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4800" dirty="0" smtClean="0">
                <a:solidFill>
                  <a:schemeClr val="bg1">
                    <a:lumMod val="65000"/>
                  </a:schemeClr>
                </a:solidFill>
              </a:rPr>
              <a:t>youkou@rosendale.cc</a:t>
            </a:r>
            <a:endParaRPr lang="en-GB" sz="4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3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562475"/>
            <a:ext cx="65055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How to plan your lesson?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New Lesson: Vocabulary, phrases, sentences, paragraphs, culture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Revision lesson: What skills do your students need to </a:t>
            </a:r>
            <a:r>
              <a:rPr lang="en-US" altLang="zh-CN" dirty="0" err="1" smtClean="0">
                <a:latin typeface="Arial Rounded MT Bold" panose="020F0704030504030204" pitchFamily="34" charset="0"/>
              </a:rPr>
              <a:t>practise</a:t>
            </a:r>
            <a:r>
              <a:rPr lang="en-US" altLang="zh-CN" dirty="0" smtClean="0">
                <a:latin typeface="Arial Rounded MT Bold" panose="020F0704030504030204" pitchFamily="34" charset="0"/>
              </a:rPr>
              <a:t>?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58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 Rounded MT Bold" panose="020F0704030504030204" pitchFamily="34" charset="0"/>
              </a:rPr>
              <a:t>Teaching Process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5-7 mins teaching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2-3 activities to </a:t>
            </a:r>
            <a:r>
              <a:rPr lang="en-US" dirty="0" err="1" smtClean="0">
                <a:latin typeface="Arial Rounded MT Bold" panose="020F0704030504030204" pitchFamily="34" charset="0"/>
              </a:rPr>
              <a:t>practise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Revise and </a:t>
            </a:r>
            <a:r>
              <a:rPr lang="en-US" dirty="0" err="1" smtClean="0">
                <a:latin typeface="Arial Rounded MT Bold" panose="020F0704030504030204" pitchFamily="34" charset="0"/>
              </a:rPr>
              <a:t>practise</a:t>
            </a:r>
            <a:r>
              <a:rPr lang="en-US" dirty="0" smtClean="0">
                <a:latin typeface="Arial Rounded MT Bold" panose="020F0704030504030204" pitchFamily="34" charset="0"/>
              </a:rPr>
              <a:t> again (with/without new knowledge)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73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8"/>
            <a:ext cx="8229600" cy="4873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https://blog.synap.ac/10-surprising-facts-about-your-memory/#.</a:t>
            </a:r>
            <a:r>
              <a:rPr lang="en-GB" dirty="0" smtClean="0">
                <a:hlinkClick r:id="rId2"/>
              </a:rPr>
              <a:t>XG8E-KL7TIU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Image result for remember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171450"/>
            <a:ext cx="8741569" cy="56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50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Assessment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End of lesson check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Peer assessment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Test/Quiz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 smtClean="0">
                <a:latin typeface="Arial Rounded MT Bold" panose="020F0704030504030204" pitchFamily="34" charset="0"/>
              </a:rPr>
              <a:t>Exam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21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Teaching Methods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944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10636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76200" y="990600"/>
            <a:ext cx="41148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Learning skills decide the teaching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activities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0" y="2119952"/>
            <a:ext cx="41148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Instructions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3249304"/>
            <a:ext cx="41148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Demonstration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4400" y="5521656"/>
            <a:ext cx="41148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Outcome/Feedback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4392304"/>
            <a:ext cx="41148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Observe the activity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4229100" y="1333500"/>
            <a:ext cx="730724" cy="564676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5407356" y="2476500"/>
            <a:ext cx="730724" cy="564676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6550356" y="3619500"/>
            <a:ext cx="730724" cy="564676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>
            <a:off x="7734300" y="4825052"/>
            <a:ext cx="730724" cy="564676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Teaching activities</a:t>
            </a:r>
            <a:endParaRPr lang="en-GB" sz="6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85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Work with your partner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Image result for cartoon part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197"/>
            <a:ext cx="5105400" cy="41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Up Arrow 7"/>
          <p:cNvSpPr/>
          <p:nvPr/>
        </p:nvSpPr>
        <p:spPr>
          <a:xfrm flipV="1">
            <a:off x="3314700" y="1219200"/>
            <a:ext cx="2133600" cy="6477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 rot="10800000" flipV="1">
            <a:off x="3285797" y="1915511"/>
            <a:ext cx="2133600" cy="64770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20497</TotalTime>
  <Words>395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Mixed-skills Teaching Activities in Primary and Secondary Schools</vt:lpstr>
      <vt:lpstr>A good teacher isn't someone who gives the answers out to their kids but is understanding of needs and challenges and gives tools to help other people succeed. </vt:lpstr>
      <vt:lpstr>How to plan your lesson?</vt:lpstr>
      <vt:lpstr>Teaching Process</vt:lpstr>
      <vt:lpstr>PowerPoint Presentation</vt:lpstr>
      <vt:lpstr>Assessment</vt:lpstr>
      <vt:lpstr>Teaching Methods</vt:lpstr>
      <vt:lpstr>Teaching activities</vt:lpstr>
      <vt:lpstr>Work with your partner</vt:lpstr>
      <vt:lpstr>Find a partner</vt:lpstr>
      <vt:lpstr>Work with your team</vt:lpstr>
      <vt:lpstr>PowerPoint Presentation</vt:lpstr>
      <vt:lpstr>Work with your team</vt:lpstr>
      <vt:lpstr>Please pick up one activity on your table and think about: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with your team</vt:lpstr>
      <vt:lpstr>Class tools</vt:lpstr>
      <vt:lpstr>Mixed-skills Teaching Activities in Primary and Secondary Schools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 Kou1</dc:creator>
  <cp:lastModifiedBy>You Kou1</cp:lastModifiedBy>
  <cp:revision>82</cp:revision>
  <dcterms:created xsi:type="dcterms:W3CDTF">2006-08-16T00:00:00Z</dcterms:created>
  <dcterms:modified xsi:type="dcterms:W3CDTF">2019-03-29T09:58:56Z</dcterms:modified>
</cp:coreProperties>
</file>